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Otsikkodia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chemeClr val="lt1"/>
              </a:buClr>
              <a:buFont typeface="Calibri"/>
              <a:buNone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chemeClr val="lt1"/>
              </a:buClr>
              <a:buFont typeface="Calibri"/>
              <a:buNone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chemeClr val="lt1"/>
              </a:buClr>
              <a:buFont typeface="Calibri"/>
              <a:buNone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>
  <p:cSld name="Otsikko ja pystysuora teksti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>
  <p:cSld name="Pystysuora otsikko ja teksti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Otsikko ja sisältö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>
  <p:cSld name="Osan ylätunnist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chemeClr val="lt1"/>
              </a:buClr>
              <a:buFont typeface="Calibri"/>
              <a:buNone/>
              <a:defRPr sz="2000">
                <a:solidFill>
                  <a:schemeClr val="lt1"/>
                </a:solidFill>
              </a:defRPr>
            </a:lvl1pPr>
            <a:lvl2pPr marL="457200" indent="0" rtl="0">
              <a:buClr>
                <a:schemeClr val="lt1"/>
              </a:buClr>
              <a:buFont typeface="Calibri"/>
              <a:buNone/>
              <a:defRPr sz="1800">
                <a:solidFill>
                  <a:schemeClr val="lt1"/>
                </a:solidFill>
              </a:defRPr>
            </a:lvl2pPr>
            <a:lvl3pPr marL="914400" indent="0" rtl="0">
              <a:buClr>
                <a:schemeClr val="lt1"/>
              </a:buClr>
              <a:buFont typeface="Calibri"/>
              <a:buNone/>
              <a:defRPr sz="1600">
                <a:solidFill>
                  <a:schemeClr val="lt1"/>
                </a:solidFill>
              </a:defRPr>
            </a:lvl3pPr>
            <a:lvl4pPr marL="13716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4pPr>
            <a:lvl5pPr marL="18288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5pPr>
            <a:lvl6pPr marL="22860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6pPr>
            <a:lvl7pPr marL="27432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7pPr>
            <a:lvl8pPr marL="32004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8pPr>
            <a:lvl9pPr marL="36576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Kaksi sisältökohdetta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>
  <p:cSld name="Vertailu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Vain otsikko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Tyhjä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>
  <p:cSld name="Otsikollinen sisältö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>
  <p:cSld name="Otsikollinen kuv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chemeClr val="lt1"/>
              </a:buClr>
              <a:buFont typeface="Calibri"/>
              <a:buNone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lt1"/>
              </a:buClr>
              <a:buFont typeface="Calibri"/>
              <a:buNone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lt1"/>
              </a:buClr>
              <a:buFont typeface="Calibri"/>
              <a:buNone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29.jpeg"/><Relationship Id="rId5" Type="http://schemas.openxmlformats.org/officeDocument/2006/relationships/image" Target="../media/image34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660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VIDEOKUVAUKSEN PERUSTEITA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5003800"/>
            <a:ext cx="6400799" cy="1536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oppimateriaali ja valokuvat Harri Pulliainen © 2013 Espoo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mallit Helena Rajalinna, Pauliina Venho ja Pete Stockley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InnoOmnia, oppimisratkaisut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15.11.2013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vrs. 2.0</a:t>
            </a:r>
          </a:p>
        </p:txBody>
      </p:sp>
      <p:sp>
        <p:nvSpPr>
          <p:cNvPr id="82" name="Shape 82"/>
          <p:cNvSpPr/>
          <p:nvPr/>
        </p:nvSpPr>
        <p:spPr>
          <a:xfrm>
            <a:off x="2755900" y="2346325"/>
            <a:ext cx="3632199" cy="24174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3" name="Shape 83"/>
          <p:cNvSpPr/>
          <p:nvPr/>
        </p:nvSpPr>
        <p:spPr>
          <a:xfrm>
            <a:off x="2755900" y="2337838"/>
            <a:ext cx="3632199" cy="2425972"/>
          </a:xfrm>
          <a:prstGeom prst="frame">
            <a:avLst>
              <a:gd name="adj1" fmla="val 1003"/>
            </a:avLst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näin…</a:t>
            </a:r>
          </a:p>
        </p:txBody>
      </p:sp>
      <p:sp>
        <p:nvSpPr>
          <p:cNvPr id="185" name="Shape 185"/>
          <p:cNvSpPr/>
          <p:nvPr/>
        </p:nvSpPr>
        <p:spPr>
          <a:xfrm>
            <a:off x="1152920" y="1437584"/>
            <a:ext cx="3262432" cy="217086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86" name="Shape 186"/>
          <p:cNvSpPr/>
          <p:nvPr/>
        </p:nvSpPr>
        <p:spPr>
          <a:xfrm>
            <a:off x="1096459" y="4126898"/>
            <a:ext cx="3318892" cy="220895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87" name="Shape 187"/>
          <p:cNvSpPr/>
          <p:nvPr/>
        </p:nvSpPr>
        <p:spPr>
          <a:xfrm>
            <a:off x="4889848" y="4126898"/>
            <a:ext cx="3238193" cy="2155246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88" name="Shape 188"/>
          <p:cNvSpPr/>
          <p:nvPr/>
        </p:nvSpPr>
        <p:spPr>
          <a:xfrm>
            <a:off x="4819492" y="1417637"/>
            <a:ext cx="3349666" cy="222891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89" name="Shape 189"/>
          <p:cNvSpPr/>
          <p:nvPr/>
        </p:nvSpPr>
        <p:spPr>
          <a:xfrm rot="10800000" flipH="1">
            <a:off x="2999888" y="4714039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0" name="Shape 190"/>
          <p:cNvSpPr/>
          <p:nvPr/>
        </p:nvSpPr>
        <p:spPr>
          <a:xfrm rot="10800000" flipH="1">
            <a:off x="6606688" y="4714039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1" name="Shape 191"/>
          <p:cNvSpPr/>
          <p:nvPr/>
        </p:nvSpPr>
        <p:spPr>
          <a:xfrm flipH="1">
            <a:off x="1361587" y="2047039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2" name="Shape 192"/>
          <p:cNvSpPr/>
          <p:nvPr/>
        </p:nvSpPr>
        <p:spPr>
          <a:xfrm flipH="1">
            <a:off x="4981087" y="2047040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1132811" y="1396450"/>
            <a:ext cx="7036346" cy="2250101"/>
          </a:xfrm>
          <a:prstGeom prst="frame">
            <a:avLst>
              <a:gd name="adj1" fmla="val 2352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1090184" y="4126898"/>
            <a:ext cx="7036346" cy="2250101"/>
          </a:xfrm>
          <a:prstGeom prst="frame">
            <a:avLst>
              <a:gd name="adj1" fmla="val 2353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Huomioi klaffivirheen vaara</a:t>
            </a:r>
          </a:p>
        </p:txBody>
      </p:sp>
      <p:sp>
        <p:nvSpPr>
          <p:cNvPr id="200" name="Shape 200"/>
          <p:cNvSpPr/>
          <p:nvPr/>
        </p:nvSpPr>
        <p:spPr>
          <a:xfrm>
            <a:off x="3107874" y="1488576"/>
            <a:ext cx="2967972" cy="19753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01" name="Shape 201"/>
          <p:cNvSpPr/>
          <p:nvPr/>
        </p:nvSpPr>
        <p:spPr>
          <a:xfrm>
            <a:off x="6165619" y="1497109"/>
            <a:ext cx="2863774" cy="196686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02" name="Shape 202"/>
          <p:cNvSpPr/>
          <p:nvPr/>
        </p:nvSpPr>
        <p:spPr>
          <a:xfrm>
            <a:off x="115744" y="1493820"/>
            <a:ext cx="2905469" cy="199091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03" name="Shape 203"/>
          <p:cNvSpPr/>
          <p:nvPr/>
        </p:nvSpPr>
        <p:spPr>
          <a:xfrm>
            <a:off x="115744" y="4156439"/>
            <a:ext cx="2905469" cy="199091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04" name="Shape 204"/>
          <p:cNvSpPr/>
          <p:nvPr/>
        </p:nvSpPr>
        <p:spPr>
          <a:xfrm>
            <a:off x="3107874" y="1488578"/>
            <a:ext cx="2968670" cy="1975394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205" name="Shape 205"/>
          <p:cNvSpPr/>
          <p:nvPr/>
        </p:nvSpPr>
        <p:spPr>
          <a:xfrm>
            <a:off x="3096543" y="4156439"/>
            <a:ext cx="2992002" cy="199091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206" name="Shape 206"/>
          <p:cNvSpPr/>
          <p:nvPr/>
        </p:nvSpPr>
        <p:spPr>
          <a:xfrm>
            <a:off x="6165619" y="4180496"/>
            <a:ext cx="2863774" cy="196686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07" name="Shape 207"/>
          <p:cNvSpPr/>
          <p:nvPr/>
        </p:nvSpPr>
        <p:spPr>
          <a:xfrm>
            <a:off x="3057058" y="4155889"/>
            <a:ext cx="3019486" cy="1991469"/>
          </a:xfrm>
          <a:prstGeom prst="frame">
            <a:avLst>
              <a:gd name="adj1" fmla="val 2763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115744" y="1484409"/>
            <a:ext cx="8913650" cy="2000329"/>
          </a:xfrm>
          <a:prstGeom prst="frame">
            <a:avLst>
              <a:gd name="adj1" fmla="val 2756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Kameran liikuttaminen: panorointi</a:t>
            </a:r>
          </a:p>
        </p:txBody>
      </p:sp>
      <p:sp>
        <p:nvSpPr>
          <p:cNvPr id="214" name="Shape 214"/>
          <p:cNvSpPr/>
          <p:nvPr/>
        </p:nvSpPr>
        <p:spPr>
          <a:xfrm>
            <a:off x="256691" y="1594838"/>
            <a:ext cx="8686800" cy="303504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15" name="Shape 215"/>
          <p:cNvSpPr/>
          <p:nvPr/>
        </p:nvSpPr>
        <p:spPr>
          <a:xfrm>
            <a:off x="593258" y="1844489"/>
            <a:ext cx="3292940" cy="2371911"/>
          </a:xfrm>
          <a:prstGeom prst="frame">
            <a:avLst>
              <a:gd name="adj1" fmla="val 1358"/>
            </a:avLst>
          </a:prstGeom>
          <a:solidFill>
            <a:srgbClr val="FFFF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6" name="Shape 216"/>
          <p:cNvSpPr/>
          <p:nvPr/>
        </p:nvSpPr>
        <p:spPr>
          <a:xfrm>
            <a:off x="5393858" y="1834777"/>
            <a:ext cx="3292940" cy="2371911"/>
          </a:xfrm>
          <a:prstGeom prst="frame">
            <a:avLst>
              <a:gd name="adj1" fmla="val 1358"/>
            </a:avLst>
          </a:prstGeom>
          <a:solidFill>
            <a:srgbClr val="FFFF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7" name="Shape 217"/>
          <p:cNvSpPr/>
          <p:nvPr/>
        </p:nvSpPr>
        <p:spPr>
          <a:xfrm>
            <a:off x="3441700" y="2725739"/>
            <a:ext cx="2400300" cy="627060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4812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Kameran liikuttaminen: tilttaus</a:t>
            </a:r>
          </a:p>
        </p:txBody>
      </p:sp>
      <p:sp>
        <p:nvSpPr>
          <p:cNvPr id="223" name="Shape 223"/>
          <p:cNvSpPr/>
          <p:nvPr/>
        </p:nvSpPr>
        <p:spPr>
          <a:xfrm>
            <a:off x="3024328" y="1237176"/>
            <a:ext cx="3370463" cy="548087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24" name="Shape 224"/>
          <p:cNvSpPr/>
          <p:nvPr/>
        </p:nvSpPr>
        <p:spPr>
          <a:xfrm>
            <a:off x="3390900" y="1417638"/>
            <a:ext cx="2889592" cy="2125661"/>
          </a:xfrm>
          <a:prstGeom prst="frame">
            <a:avLst>
              <a:gd name="adj1" fmla="val 1358"/>
            </a:avLst>
          </a:prstGeom>
          <a:solidFill>
            <a:srgbClr val="FFFF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3390900" y="4491039"/>
            <a:ext cx="2889592" cy="2125661"/>
          </a:xfrm>
          <a:prstGeom prst="frame">
            <a:avLst>
              <a:gd name="adj1" fmla="val 1358"/>
            </a:avLst>
          </a:prstGeom>
          <a:solidFill>
            <a:srgbClr val="FFFF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4305300" y="3302000"/>
            <a:ext cx="1181100" cy="140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31126"/>
                </a:moveTo>
                <a:lnTo>
                  <a:pt x="45000" y="31126"/>
                </a:lnTo>
                <a:lnTo>
                  <a:pt x="45000" y="25135"/>
                </a:lnTo>
                <a:lnTo>
                  <a:pt x="30000" y="25135"/>
                </a:lnTo>
                <a:lnTo>
                  <a:pt x="60000" y="0"/>
                </a:lnTo>
                <a:lnTo>
                  <a:pt x="90000" y="25135"/>
                </a:lnTo>
                <a:lnTo>
                  <a:pt x="75000" y="25135"/>
                </a:lnTo>
                <a:lnTo>
                  <a:pt x="75000" y="31126"/>
                </a:lnTo>
                <a:lnTo>
                  <a:pt x="120000" y="31126"/>
                </a:lnTo>
                <a:lnTo>
                  <a:pt x="120000" y="88873"/>
                </a:lnTo>
                <a:lnTo>
                  <a:pt x="75000" y="88873"/>
                </a:lnTo>
                <a:lnTo>
                  <a:pt x="75000" y="94864"/>
                </a:lnTo>
                <a:lnTo>
                  <a:pt x="90000" y="94864"/>
                </a:lnTo>
                <a:lnTo>
                  <a:pt x="60000" y="120000"/>
                </a:lnTo>
                <a:lnTo>
                  <a:pt x="30000" y="94864"/>
                </a:lnTo>
                <a:lnTo>
                  <a:pt x="45000" y="94864"/>
                </a:lnTo>
                <a:lnTo>
                  <a:pt x="45000" y="88873"/>
                </a:lnTo>
                <a:lnTo>
                  <a:pt x="0" y="88873"/>
                </a:lnTo>
                <a:close/>
              </a:path>
            </a:pathLst>
          </a:cu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Vältä vastavaloa </a:t>
            </a:r>
            <a:r>
              <a:rPr lang="fi-FI" sz="2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(paitsi jos se on tarkoitus)</a:t>
            </a:r>
          </a:p>
        </p:txBody>
      </p:sp>
      <p:sp>
        <p:nvSpPr>
          <p:cNvPr id="232" name="Shape 232"/>
          <p:cNvSpPr/>
          <p:nvPr/>
        </p:nvSpPr>
        <p:spPr>
          <a:xfrm>
            <a:off x="975984" y="1475684"/>
            <a:ext cx="3292786" cy="219106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3" name="Shape 233"/>
          <p:cNvSpPr/>
          <p:nvPr/>
        </p:nvSpPr>
        <p:spPr>
          <a:xfrm>
            <a:off x="902263" y="1433137"/>
            <a:ext cx="3365634" cy="2233612"/>
          </a:xfrm>
          <a:prstGeom prst="frame">
            <a:avLst>
              <a:gd name="adj1" fmla="val 2763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4" name="Shape 234"/>
          <p:cNvSpPr/>
          <p:nvPr/>
        </p:nvSpPr>
        <p:spPr>
          <a:xfrm>
            <a:off x="4877148" y="1475684"/>
            <a:ext cx="3292010" cy="219106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35" name="Shape 235"/>
          <p:cNvSpPr/>
          <p:nvPr/>
        </p:nvSpPr>
        <p:spPr>
          <a:xfrm>
            <a:off x="4853630" y="1433137"/>
            <a:ext cx="3365634" cy="2233612"/>
          </a:xfrm>
          <a:prstGeom prst="frame">
            <a:avLst>
              <a:gd name="adj1" fmla="val 2763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Heijastimen eli reflen käyttö</a:t>
            </a:r>
          </a:p>
        </p:txBody>
      </p:sp>
      <p:sp>
        <p:nvSpPr>
          <p:cNvPr id="241" name="Shape 241"/>
          <p:cNvSpPr/>
          <p:nvPr/>
        </p:nvSpPr>
        <p:spPr>
          <a:xfrm>
            <a:off x="902263" y="1451061"/>
            <a:ext cx="3365633" cy="221568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2" name="Shape 242"/>
          <p:cNvSpPr/>
          <p:nvPr/>
        </p:nvSpPr>
        <p:spPr>
          <a:xfrm>
            <a:off x="4896103" y="1475684"/>
            <a:ext cx="3292010" cy="219106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43" name="Shape 243"/>
          <p:cNvSpPr/>
          <p:nvPr/>
        </p:nvSpPr>
        <p:spPr>
          <a:xfrm>
            <a:off x="3341800" y="3948903"/>
            <a:ext cx="2469732" cy="1696486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44" name="Shape 244"/>
          <p:cNvSpPr/>
          <p:nvPr/>
        </p:nvSpPr>
        <p:spPr>
          <a:xfrm>
            <a:off x="902263" y="1433137"/>
            <a:ext cx="3365634" cy="2233612"/>
          </a:xfrm>
          <a:prstGeom prst="frame">
            <a:avLst>
              <a:gd name="adj1" fmla="val 2763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5" name="Shape 245"/>
          <p:cNvSpPr/>
          <p:nvPr/>
        </p:nvSpPr>
        <p:spPr>
          <a:xfrm>
            <a:off x="4877148" y="1451061"/>
            <a:ext cx="3365634" cy="2233612"/>
          </a:xfrm>
          <a:prstGeom prst="frame">
            <a:avLst>
              <a:gd name="adj1" fmla="val 2763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Kolmipistevalaisu</a:t>
            </a:r>
          </a:p>
        </p:txBody>
      </p:sp>
      <p:sp>
        <p:nvSpPr>
          <p:cNvPr id="251" name="Shape 251"/>
          <p:cNvSpPr/>
          <p:nvPr/>
        </p:nvSpPr>
        <p:spPr>
          <a:xfrm>
            <a:off x="902263" y="1475684"/>
            <a:ext cx="7293321" cy="485422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52" name="Shape 252"/>
          <p:cNvSpPr/>
          <p:nvPr/>
        </p:nvSpPr>
        <p:spPr>
          <a:xfrm>
            <a:off x="651933" y="1540933"/>
            <a:ext cx="1854200" cy="1854200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5089739" y="2290233"/>
            <a:ext cx="1317456" cy="1330089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4" name="Shape 254"/>
          <p:cNvSpPr/>
          <p:nvPr/>
        </p:nvSpPr>
        <p:spPr>
          <a:xfrm>
            <a:off x="6451600" y="1449548"/>
            <a:ext cx="1993900" cy="2009085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Tee valoilla haluttu tunnelma </a:t>
            </a:r>
          </a:p>
        </p:txBody>
      </p:sp>
      <p:sp>
        <p:nvSpPr>
          <p:cNvPr id="260" name="Shape 260"/>
          <p:cNvSpPr/>
          <p:nvPr/>
        </p:nvSpPr>
        <p:spPr>
          <a:xfrm>
            <a:off x="975984" y="1463926"/>
            <a:ext cx="3193178" cy="219677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61" name="Shape 261"/>
          <p:cNvSpPr/>
          <p:nvPr/>
        </p:nvSpPr>
        <p:spPr>
          <a:xfrm>
            <a:off x="4926778" y="1463928"/>
            <a:ext cx="3201995" cy="219677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Äänittäminen lisämikrofonilla</a:t>
            </a:r>
          </a:p>
        </p:txBody>
      </p:sp>
      <p:sp>
        <p:nvSpPr>
          <p:cNvPr id="267" name="Shape 267"/>
          <p:cNvSpPr/>
          <p:nvPr/>
        </p:nvSpPr>
        <p:spPr>
          <a:xfrm>
            <a:off x="457200" y="1475684"/>
            <a:ext cx="4294235" cy="28587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68" name="Shape 268"/>
          <p:cNvSpPr/>
          <p:nvPr/>
        </p:nvSpPr>
        <p:spPr>
          <a:xfrm>
            <a:off x="5073478" y="1475684"/>
            <a:ext cx="3613321" cy="247702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69" name="Shape 269"/>
          <p:cNvSpPr/>
          <p:nvPr/>
        </p:nvSpPr>
        <p:spPr>
          <a:xfrm>
            <a:off x="5073478" y="4069689"/>
            <a:ext cx="3613321" cy="240492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70" name="Shape 270"/>
          <p:cNvSpPr/>
          <p:nvPr/>
        </p:nvSpPr>
        <p:spPr>
          <a:xfrm>
            <a:off x="6002867" y="2091267"/>
            <a:ext cx="1591734" cy="1591734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71" name="Shape 271"/>
          <p:cNvSpPr/>
          <p:nvPr/>
        </p:nvSpPr>
        <p:spPr>
          <a:xfrm>
            <a:off x="2878656" y="2875891"/>
            <a:ext cx="1075277" cy="1076814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72" name="Shape 272"/>
          <p:cNvSpPr/>
          <p:nvPr/>
        </p:nvSpPr>
        <p:spPr>
          <a:xfrm>
            <a:off x="5812367" y="4669367"/>
            <a:ext cx="1591734" cy="1591734"/>
          </a:xfrm>
          <a:prstGeom prst="donut">
            <a:avLst>
              <a:gd name="adj" fmla="val 3453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Kun kuvaat, muista…</a:t>
            </a:r>
          </a:p>
        </p:txBody>
      </p:sp>
      <p:sp>
        <p:nvSpPr>
          <p:cNvPr id="89" name="Shape 89"/>
          <p:cNvSpPr/>
          <p:nvPr/>
        </p:nvSpPr>
        <p:spPr>
          <a:xfrm>
            <a:off x="1218628" y="1582276"/>
            <a:ext cx="6590889" cy="438566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Valitse mielenkiintoinen tausta</a:t>
            </a:r>
          </a:p>
        </p:txBody>
      </p:sp>
      <p:sp>
        <p:nvSpPr>
          <p:cNvPr id="95" name="Shape 95"/>
          <p:cNvSpPr/>
          <p:nvPr/>
        </p:nvSpPr>
        <p:spPr>
          <a:xfrm>
            <a:off x="457200" y="1709434"/>
            <a:ext cx="3186086" cy="218613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6" name="Shape 96"/>
          <p:cNvSpPr/>
          <p:nvPr/>
        </p:nvSpPr>
        <p:spPr>
          <a:xfrm>
            <a:off x="3793194" y="2481399"/>
            <a:ext cx="5059021" cy="336634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7" name="Shape 97"/>
          <p:cNvSpPr/>
          <p:nvPr/>
        </p:nvSpPr>
        <p:spPr>
          <a:xfrm>
            <a:off x="3793194" y="2480713"/>
            <a:ext cx="5215339" cy="3367028"/>
          </a:xfrm>
          <a:prstGeom prst="frame">
            <a:avLst>
              <a:gd name="adj1" fmla="val 2023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/>
          <p:nvPr/>
        </p:nvSpPr>
        <p:spPr>
          <a:xfrm>
            <a:off x="457200" y="1684034"/>
            <a:ext cx="3186087" cy="2213710"/>
          </a:xfrm>
          <a:prstGeom prst="frame">
            <a:avLst>
              <a:gd name="adj1" fmla="val 2621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Käytä eri kuvakokoja</a:t>
            </a:r>
          </a:p>
        </p:txBody>
      </p:sp>
      <p:sp>
        <p:nvSpPr>
          <p:cNvPr id="104" name="Shape 104"/>
          <p:cNvSpPr/>
          <p:nvPr/>
        </p:nvSpPr>
        <p:spPr>
          <a:xfrm>
            <a:off x="1132809" y="1437592"/>
            <a:ext cx="3158134" cy="217699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5" name="Shape 105"/>
          <p:cNvSpPr/>
          <p:nvPr/>
        </p:nvSpPr>
        <p:spPr>
          <a:xfrm>
            <a:off x="4891675" y="1437592"/>
            <a:ext cx="3172451" cy="217699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6" name="Shape 106"/>
          <p:cNvSpPr/>
          <p:nvPr/>
        </p:nvSpPr>
        <p:spPr>
          <a:xfrm>
            <a:off x="1132809" y="4156439"/>
            <a:ext cx="3158134" cy="210196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07" name="Shape 107"/>
          <p:cNvSpPr/>
          <p:nvPr/>
        </p:nvSpPr>
        <p:spPr>
          <a:xfrm>
            <a:off x="4891675" y="4156439"/>
            <a:ext cx="3172451" cy="2111491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08" name="Shape 108"/>
          <p:cNvSpPr txBox="1"/>
          <p:nvPr/>
        </p:nvSpPr>
        <p:spPr>
          <a:xfrm>
            <a:off x="1167094" y="3659987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ELK, erikoislähikuva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4911928" y="3661978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LK, lähikuva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1132809" y="6284642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PLK, puolilähikuva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4891675" y="6304451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PK, puolikuva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kuvakoot (jatkuu)</a:t>
            </a:r>
          </a:p>
        </p:txBody>
      </p:sp>
      <p:sp>
        <p:nvSpPr>
          <p:cNvPr id="117" name="Shape 117"/>
          <p:cNvSpPr/>
          <p:nvPr/>
        </p:nvSpPr>
        <p:spPr>
          <a:xfrm>
            <a:off x="1132809" y="1437592"/>
            <a:ext cx="3219278" cy="22089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8" name="Shape 118"/>
          <p:cNvSpPr/>
          <p:nvPr/>
        </p:nvSpPr>
        <p:spPr>
          <a:xfrm>
            <a:off x="4891675" y="1437592"/>
            <a:ext cx="3188695" cy="220895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9" name="Shape 119"/>
          <p:cNvSpPr/>
          <p:nvPr/>
        </p:nvSpPr>
        <p:spPr>
          <a:xfrm>
            <a:off x="1132811" y="4156439"/>
            <a:ext cx="3219278" cy="221333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20" name="Shape 120"/>
          <p:cNvSpPr/>
          <p:nvPr/>
        </p:nvSpPr>
        <p:spPr>
          <a:xfrm>
            <a:off x="4891675" y="4182294"/>
            <a:ext cx="3188695" cy="2187483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21" name="Shape 121"/>
          <p:cNvSpPr txBox="1"/>
          <p:nvPr/>
        </p:nvSpPr>
        <p:spPr>
          <a:xfrm>
            <a:off x="1167094" y="3659987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LPK, laajapuolikuva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4891675" y="3647419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KK, kokokuva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1132811" y="6369776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LKK, laajakokokuva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4891675" y="6369776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YK, yleiskuva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Mieti kuvakulma</a:t>
            </a:r>
          </a:p>
        </p:txBody>
      </p:sp>
      <p:sp>
        <p:nvSpPr>
          <p:cNvPr id="130" name="Shape 130"/>
          <p:cNvSpPr/>
          <p:nvPr/>
        </p:nvSpPr>
        <p:spPr>
          <a:xfrm>
            <a:off x="6043578" y="1497111"/>
            <a:ext cx="2900678" cy="198762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1" name="Shape 131"/>
          <p:cNvSpPr/>
          <p:nvPr/>
        </p:nvSpPr>
        <p:spPr>
          <a:xfrm>
            <a:off x="182580" y="1497112"/>
            <a:ext cx="2469110" cy="164336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2" name="Shape 132"/>
          <p:cNvSpPr/>
          <p:nvPr/>
        </p:nvSpPr>
        <p:spPr>
          <a:xfrm>
            <a:off x="2900677" y="1497111"/>
            <a:ext cx="2987058" cy="198762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33" name="Shape 133"/>
          <p:cNvSpPr/>
          <p:nvPr/>
        </p:nvSpPr>
        <p:spPr>
          <a:xfrm>
            <a:off x="181995" y="3865341"/>
            <a:ext cx="2469693" cy="164336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34" name="Shape 134"/>
          <p:cNvSpPr/>
          <p:nvPr/>
        </p:nvSpPr>
        <p:spPr>
          <a:xfrm>
            <a:off x="2900677" y="3852278"/>
            <a:ext cx="2987058" cy="1988223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135" name="Shape 135"/>
          <p:cNvSpPr/>
          <p:nvPr/>
        </p:nvSpPr>
        <p:spPr>
          <a:xfrm>
            <a:off x="6043580" y="3865342"/>
            <a:ext cx="2900678" cy="199089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  <p:sp>
        <p:nvSpPr>
          <p:cNvPr id="136" name="Shape 136"/>
          <p:cNvSpPr txBox="1"/>
          <p:nvPr/>
        </p:nvSpPr>
        <p:spPr>
          <a:xfrm>
            <a:off x="182580" y="3140638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neutraali kuvakulma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182580" y="5508708"/>
            <a:ext cx="224154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yläkuvakulma</a:t>
            </a:r>
          </a:p>
        </p:txBody>
      </p:sp>
      <p:sp>
        <p:nvSpPr>
          <p:cNvPr id="138" name="Shape 138"/>
          <p:cNvSpPr/>
          <p:nvPr/>
        </p:nvSpPr>
        <p:spPr>
          <a:xfrm>
            <a:off x="2903325" y="1455580"/>
            <a:ext cx="6060288" cy="2054388"/>
          </a:xfrm>
          <a:prstGeom prst="frame">
            <a:avLst>
              <a:gd name="adj1" fmla="val 2720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2903325" y="3816289"/>
            <a:ext cx="6060288" cy="2054388"/>
          </a:xfrm>
          <a:prstGeom prst="frame">
            <a:avLst>
              <a:gd name="adj1" fmla="val 2720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Vastakuvien tekeminen</a:t>
            </a:r>
          </a:p>
        </p:txBody>
      </p:sp>
      <p:sp>
        <p:nvSpPr>
          <p:cNvPr id="145" name="Shape 145"/>
          <p:cNvSpPr/>
          <p:nvPr/>
        </p:nvSpPr>
        <p:spPr>
          <a:xfrm>
            <a:off x="115743" y="1497111"/>
            <a:ext cx="2905470" cy="198762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6" name="Shape 146"/>
          <p:cNvSpPr/>
          <p:nvPr/>
        </p:nvSpPr>
        <p:spPr>
          <a:xfrm>
            <a:off x="552104" y="4366692"/>
            <a:ext cx="2469110" cy="169648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47" name="Shape 147"/>
          <p:cNvSpPr/>
          <p:nvPr/>
        </p:nvSpPr>
        <p:spPr>
          <a:xfrm>
            <a:off x="3107874" y="1488576"/>
            <a:ext cx="2967972" cy="197539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48" name="Shape 148"/>
          <p:cNvSpPr/>
          <p:nvPr/>
        </p:nvSpPr>
        <p:spPr>
          <a:xfrm>
            <a:off x="6165619" y="1497109"/>
            <a:ext cx="2863774" cy="196686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49" name="Shape 149"/>
          <p:cNvSpPr/>
          <p:nvPr/>
        </p:nvSpPr>
        <p:spPr>
          <a:xfrm>
            <a:off x="6165619" y="4366692"/>
            <a:ext cx="2472967" cy="1696486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150" name="Shape 150"/>
          <p:cNvSpPr/>
          <p:nvPr/>
        </p:nvSpPr>
        <p:spPr>
          <a:xfrm>
            <a:off x="3308382" y="4366692"/>
            <a:ext cx="2549520" cy="1696486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  <p:sp>
        <p:nvSpPr>
          <p:cNvPr id="151" name="Shape 151"/>
          <p:cNvSpPr/>
          <p:nvPr/>
        </p:nvSpPr>
        <p:spPr>
          <a:xfrm rot="9544835" flipH="1">
            <a:off x="1958486" y="3681102"/>
            <a:ext cx="5407371" cy="3144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1960"/>
            </a:srgbClr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/>
          <p:nvPr/>
        </p:nvSpPr>
        <p:spPr>
          <a:xfrm rot="1362498" flipH="1">
            <a:off x="2060088" y="3647239"/>
            <a:ext cx="5407371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Huomioi vastakuvissa kuvasommittelu</a:t>
            </a:r>
          </a:p>
        </p:txBody>
      </p:sp>
      <p:sp>
        <p:nvSpPr>
          <p:cNvPr id="158" name="Shape 158"/>
          <p:cNvSpPr/>
          <p:nvPr/>
        </p:nvSpPr>
        <p:spPr>
          <a:xfrm>
            <a:off x="1132811" y="1417638"/>
            <a:ext cx="3211452" cy="21969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9" name="Shape 159"/>
          <p:cNvSpPr/>
          <p:nvPr/>
        </p:nvSpPr>
        <p:spPr>
          <a:xfrm>
            <a:off x="4891673" y="1424892"/>
            <a:ext cx="3216271" cy="220895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60" name="Shape 160"/>
          <p:cNvSpPr/>
          <p:nvPr/>
        </p:nvSpPr>
        <p:spPr>
          <a:xfrm>
            <a:off x="4891673" y="4156437"/>
            <a:ext cx="3223668" cy="220895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61" name="Shape 161"/>
          <p:cNvSpPr/>
          <p:nvPr/>
        </p:nvSpPr>
        <p:spPr>
          <a:xfrm>
            <a:off x="1132811" y="4156437"/>
            <a:ext cx="3223678" cy="220895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62" name="Shape 162"/>
          <p:cNvSpPr/>
          <p:nvPr/>
        </p:nvSpPr>
        <p:spPr>
          <a:xfrm>
            <a:off x="507999" y="1744133"/>
            <a:ext cx="8229600" cy="67733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457200" y="4487333"/>
            <a:ext cx="8229600" cy="67733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1132811" y="1383750"/>
            <a:ext cx="6982531" cy="2262800"/>
          </a:xfrm>
          <a:prstGeom prst="frame">
            <a:avLst>
              <a:gd name="adj1" fmla="val 2347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1132811" y="4143737"/>
            <a:ext cx="6982531" cy="2262800"/>
          </a:xfrm>
          <a:prstGeom prst="frame">
            <a:avLst>
              <a:gd name="adj1" fmla="val 2347"/>
            </a:avLst>
          </a:prstGeom>
          <a:solidFill>
            <a:srgbClr val="FF6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Kuvaa aina suojaviivan toisella puolella</a:t>
            </a:r>
          </a:p>
        </p:txBody>
      </p:sp>
      <p:sp>
        <p:nvSpPr>
          <p:cNvPr id="171" name="Shape 171"/>
          <p:cNvSpPr/>
          <p:nvPr/>
        </p:nvSpPr>
        <p:spPr>
          <a:xfrm>
            <a:off x="1132811" y="1437592"/>
            <a:ext cx="3318892" cy="22089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2" name="Shape 172"/>
          <p:cNvSpPr/>
          <p:nvPr/>
        </p:nvSpPr>
        <p:spPr>
          <a:xfrm>
            <a:off x="1902183" y="4126898"/>
            <a:ext cx="2549520" cy="169648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73" name="Shape 173"/>
          <p:cNvSpPr/>
          <p:nvPr/>
        </p:nvSpPr>
        <p:spPr>
          <a:xfrm>
            <a:off x="4819492" y="4126898"/>
            <a:ext cx="2549520" cy="175177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74" name="Shape 174"/>
          <p:cNvSpPr/>
          <p:nvPr/>
        </p:nvSpPr>
        <p:spPr>
          <a:xfrm>
            <a:off x="4819492" y="1417637"/>
            <a:ext cx="3349666" cy="222891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75" name="Shape 175"/>
          <p:cNvSpPr/>
          <p:nvPr/>
        </p:nvSpPr>
        <p:spPr>
          <a:xfrm rot="-1074169">
            <a:off x="4575850" y="4675392"/>
            <a:ext cx="1928983" cy="57413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/>
          <p:nvPr/>
        </p:nvSpPr>
        <p:spPr>
          <a:xfrm rot="-10583253" flipH="1">
            <a:off x="3102306" y="4912361"/>
            <a:ext cx="1533464" cy="66658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7" name="Shape 177"/>
          <p:cNvSpPr/>
          <p:nvPr/>
        </p:nvSpPr>
        <p:spPr>
          <a:xfrm rot="10800000" flipH="1">
            <a:off x="2999888" y="2047039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/>
          <p:nvPr/>
        </p:nvSpPr>
        <p:spPr>
          <a:xfrm flipH="1">
            <a:off x="4981087" y="2042225"/>
            <a:ext cx="1280012" cy="31442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>
              <a:alpha val="80000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1132811" y="1396450"/>
            <a:ext cx="7036346" cy="2250101"/>
          </a:xfrm>
          <a:prstGeom prst="frame">
            <a:avLst>
              <a:gd name="adj1" fmla="val 2353"/>
            </a:avLst>
          </a:prstGeom>
          <a:solidFill>
            <a:srgbClr val="00C6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Musta 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Macintosh PowerPoint</Application>
  <PresentationFormat>On-screen Show (4:3)</PresentationFormat>
  <Paragraphs>33</Paragraphs>
  <Slides>18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 Musta </vt:lpstr>
      <vt:lpstr>VIDEOKUVAUKSEN PERUSTEITA</vt:lpstr>
      <vt:lpstr>Kun kuvaat, muista…</vt:lpstr>
      <vt:lpstr>Valitse mielenkiintoinen tausta</vt:lpstr>
      <vt:lpstr>Käytä eri kuvakokoja</vt:lpstr>
      <vt:lpstr>kuvakoot (jatkuu)</vt:lpstr>
      <vt:lpstr>Mieti kuvakulma</vt:lpstr>
      <vt:lpstr>Vastakuvien tekeminen</vt:lpstr>
      <vt:lpstr>Huomioi vastakuvissa kuvasommittelu</vt:lpstr>
      <vt:lpstr>Kuvaa aina suojaviivan toisella puolella</vt:lpstr>
      <vt:lpstr>ei näin…</vt:lpstr>
      <vt:lpstr>Huomioi klaffivirheen vaara</vt:lpstr>
      <vt:lpstr>Kameran liikuttaminen: panorointi</vt:lpstr>
      <vt:lpstr>Kameran liikuttaminen: tilttaus</vt:lpstr>
      <vt:lpstr>Vältä vastavaloa (paitsi jos se on tarkoitus)</vt:lpstr>
      <vt:lpstr>Heijastimen eli reflen käyttö</vt:lpstr>
      <vt:lpstr>Kolmipistevalaisu</vt:lpstr>
      <vt:lpstr>Tee valoilla haluttu tunnelma </vt:lpstr>
      <vt:lpstr>Äänittäminen lisämikrofonilla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VIDEOKUVAUKSEN PERUSTEITA</dc:title>
  <cp:lastModifiedBy>Helena Rajalinna</cp:lastModifiedBy>
  <cp:revision>1</cp:revision>
  <dcterms:created xsi:type="dcterms:W3CDTF">2013-12-04T13:37:44Z</dcterms:created>
  <dcterms:modified xsi:type="dcterms:W3CDTF">2013-12-04T13:38:33Z</dcterms:modified>
</cp:coreProperties>
</file>